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4" r:id="rId2"/>
    <p:sldId id="328" r:id="rId3"/>
    <p:sldId id="406" r:id="rId4"/>
    <p:sldId id="407" r:id="rId5"/>
    <p:sldId id="408" r:id="rId6"/>
    <p:sldId id="409" r:id="rId7"/>
    <p:sldId id="410" r:id="rId8"/>
    <p:sldId id="399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380" r:id="rId18"/>
  </p:sldIdLst>
  <p:sldSz cx="9144000" cy="6858000" type="letter"/>
  <p:notesSz cx="6991350" cy="9282113"/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lnSpc>
        <a:spcPct val="85000"/>
      </a:lnSpc>
      <a:spcBef>
        <a:spcPct val="40000"/>
      </a:spcBef>
      <a:spcAft>
        <a:spcPct val="0"/>
      </a:spcAft>
      <a:buClr>
        <a:srgbClr val="001ADC"/>
      </a:buClr>
      <a:buSzPct val="100000"/>
      <a:buFont typeface="Wingdings" panose="05000000000000000000" pitchFamily="2" charset="2"/>
      <a:buChar char="Ø"/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C6341AF-47CD-476C-8BE2-20674A63FB37}">
          <p14:sldIdLst>
            <p14:sldId id="324"/>
            <p14:sldId id="328"/>
            <p14:sldId id="406"/>
            <p14:sldId id="407"/>
            <p14:sldId id="408"/>
            <p14:sldId id="409"/>
            <p14:sldId id="410"/>
            <p14:sldId id="399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无标题节" id="{E55BF79D-0DDE-440E-BC57-2C707DF39AE6}">
          <p14:sldIdLst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35CA1"/>
    <a:srgbClr val="05AD01"/>
    <a:srgbClr val="07FB01"/>
    <a:srgbClr val="FFFF17"/>
    <a:srgbClr val="001ADC"/>
    <a:srgbClr val="00BE00"/>
    <a:srgbClr val="FF0000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60"/>
  </p:normalViewPr>
  <p:slideViewPr>
    <p:cSldViewPr>
      <p:cViewPr varScale="1">
        <p:scale>
          <a:sx n="96" d="100"/>
          <a:sy n="96" d="100"/>
        </p:scale>
        <p:origin x="208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2" d="100"/>
          <a:sy n="42" d="100"/>
        </p:scale>
        <p:origin x="-1230" y="-96"/>
      </p:cViewPr>
      <p:guideLst>
        <p:guide orient="horz" pos="2923"/>
        <p:guide pos="220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30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0625" y="596900"/>
            <a:ext cx="46228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63" y="4408488"/>
            <a:ext cx="6026150" cy="417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017" tIns="45201" rIns="92017" bIns="452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41206510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4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78075" y="2020888"/>
            <a:ext cx="5054600" cy="368300"/>
          </a:xfrm>
        </p:spPr>
        <p:txBody>
          <a:bodyPr wrap="none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3254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97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6153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333375"/>
            <a:ext cx="1962150" cy="30194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33375"/>
            <a:ext cx="5734050" cy="30194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2533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683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1028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2324100"/>
            <a:ext cx="3848100" cy="1028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569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556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587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9910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5759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573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9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768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677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333375"/>
            <a:ext cx="5257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标题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This is our 1st Level Bullet</a:t>
            </a:r>
          </a:p>
          <a:p>
            <a:pPr lvl="1"/>
            <a:r>
              <a:rPr lang="en-US" altLang="zh-CN"/>
              <a:t>This is our 2nd level bullet</a:t>
            </a:r>
          </a:p>
          <a:p>
            <a:pPr lvl="2"/>
            <a:r>
              <a:rPr lang="en-US" altLang="zh-CN"/>
              <a:t>This is our 3rd level bullet</a:t>
            </a:r>
          </a:p>
          <a:p>
            <a:pPr lvl="0"/>
            <a:r>
              <a:rPr lang="en-US" altLang="zh-CN"/>
              <a:t>This is our next 1st Level Bullet</a:t>
            </a:r>
          </a:p>
          <a:p>
            <a:pPr lvl="1"/>
            <a:r>
              <a:rPr lang="en-US" altLang="zh-CN"/>
              <a:t>This is our 2nd level bullet</a:t>
            </a:r>
          </a:p>
          <a:p>
            <a:pPr lvl="2"/>
            <a:r>
              <a:rPr lang="en-US" altLang="zh-CN"/>
              <a:t>This is our 3rd level bullet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11188" y="765175"/>
            <a:ext cx="8059737" cy="0"/>
          </a:xfrm>
          <a:prstGeom prst="line">
            <a:avLst/>
          </a:prstGeom>
          <a:noFill/>
          <a:ln w="47625" cmpd="thickThin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i="1">
          <a:solidFill>
            <a:srgbClr val="FF0000"/>
          </a:solidFill>
          <a:latin typeface="楷体_GB2312" pitchFamily="49" charset="-122"/>
          <a:ea typeface="楷体_GB2312" pitchFamily="49" charset="-122"/>
        </a:defRPr>
      </a:lvl9pPr>
    </p:titleStyle>
    <p:bodyStyle>
      <a:lvl1pPr marL="284163" indent="-284163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Clr>
          <a:srgbClr val="FF0000"/>
        </a:buClr>
        <a:buSzPct val="100000"/>
        <a:buFont typeface="Wingdings" pitchFamily="2" charset="2"/>
        <a:buChar char="v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68338" indent="-193675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001ADC"/>
        </a:buClr>
        <a:buSzPct val="100000"/>
        <a:buFont typeface="Wingdings" pitchFamily="2" charset="2"/>
        <a:buChar char="Ø"/>
        <a:defRPr b="1">
          <a:solidFill>
            <a:schemeClr val="tx1"/>
          </a:solidFill>
          <a:latin typeface="+mn-lt"/>
          <a:ea typeface="+mn-ea"/>
        </a:defRPr>
      </a:lvl2pPr>
      <a:lvl3pPr marL="1050925" indent="-192088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Clr>
          <a:srgbClr val="05AD01"/>
        </a:buClr>
        <a:buSzPct val="100000"/>
        <a:buFont typeface="Wingdings" pitchFamily="2" charset="2"/>
        <a:buChar char="§"/>
        <a:defRPr b="1">
          <a:solidFill>
            <a:schemeClr val="tx1"/>
          </a:solidFill>
          <a:latin typeface="+mn-lt"/>
          <a:ea typeface="+mn-ea"/>
        </a:defRPr>
      </a:lvl3pPr>
      <a:lvl4pPr marL="1968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+mn-ea"/>
        </a:defRPr>
      </a:lvl4pPr>
      <a:lvl5pPr marL="25019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5pPr>
      <a:lvl6pPr marL="29591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6pPr>
      <a:lvl7pPr marL="34163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7pPr>
      <a:lvl8pPr marL="38735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8pPr>
      <a:lvl9pPr marL="4330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1877922"/>
          </a:xfrm>
          <a:noFill/>
        </p:spPr>
        <p:txBody>
          <a:bodyPr wrap="square" tIns="61200" bIns="61200"/>
          <a:lstStyle/>
          <a:p>
            <a:pPr algn="ctr">
              <a:lnSpc>
                <a:spcPct val="150000"/>
              </a:lnSpc>
            </a:pPr>
            <a:r>
              <a:rPr lang="en-US" altLang="zh-CN" sz="4800" i="0" dirty="0">
                <a:solidFill>
                  <a:schemeClr val="accent1"/>
                </a:solidFill>
              </a:rPr>
              <a:t>X86</a:t>
            </a:r>
            <a:r>
              <a:rPr lang="zh-CN" altLang="en-US" sz="4800" i="0" dirty="0">
                <a:solidFill>
                  <a:schemeClr val="accent1"/>
                </a:solidFill>
              </a:rPr>
              <a:t>汇编语言程序设计</a:t>
            </a:r>
            <a:br>
              <a:rPr lang="en-US" altLang="zh-CN" sz="4800" i="0" dirty="0">
                <a:solidFill>
                  <a:schemeClr val="accent1"/>
                </a:solidFill>
              </a:rPr>
            </a:br>
            <a:r>
              <a:rPr lang="en-US" altLang="zh-CN" sz="2800" i="0" dirty="0">
                <a:solidFill>
                  <a:schemeClr val="tx1"/>
                </a:solidFill>
              </a:rPr>
              <a:t>——</a:t>
            </a:r>
            <a:r>
              <a:rPr lang="zh-CN" altLang="en-US" sz="2800" i="0" dirty="0">
                <a:solidFill>
                  <a:schemeClr val="tx1"/>
                </a:solidFill>
              </a:rPr>
              <a:t>程序设计</a:t>
            </a:r>
            <a:r>
              <a:rPr lang="en-US" altLang="zh-CN" sz="2800" i="0" dirty="0">
                <a:solidFill>
                  <a:schemeClr val="tx1"/>
                </a:solidFill>
              </a:rPr>
              <a:t>2</a:t>
            </a:r>
            <a:r>
              <a:rPr lang="zh-CN" altLang="en-US" sz="2800" i="0">
                <a:solidFill>
                  <a:schemeClr val="tx1"/>
                </a:solidFill>
              </a:rPr>
              <a:t>：字符串处理</a:t>
            </a:r>
            <a:endParaRPr lang="zh-CN" altLang="en-US" sz="4000" i="0" dirty="0">
              <a:solidFill>
                <a:schemeClr val="tx2"/>
              </a:solidFill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3933825"/>
            <a:ext cx="6769100" cy="1122706"/>
          </a:xfrm>
          <a:noFill/>
        </p:spPr>
        <p:txBody>
          <a:bodyPr tIns="97200" bIns="97200"/>
          <a:lstStyle/>
          <a:p>
            <a:pPr algn="l"/>
            <a:r>
              <a:rPr lang="zh-CN" altLang="en-US" sz="2800" b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北航计算机学院       熊桂喜</a:t>
            </a:r>
            <a:endParaRPr lang="en-US" altLang="zh-CN" sz="2800" b="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b="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电子邮件：</a:t>
            </a:r>
            <a:r>
              <a:rPr lang="en-US" altLang="zh-CN" sz="2800" b="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xiongguixi@buaa.edu.cn</a:t>
            </a:r>
            <a:endParaRPr lang="en-US" altLang="zh-CN" sz="2800" b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7632774" cy="613566"/>
          </a:xfrm>
        </p:spPr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5.16</a:t>
            </a:r>
            <a:r>
              <a:rPr lang="zh-CN" altLang="en-US" dirty="0"/>
              <a:t>：</a:t>
            </a:r>
            <a:r>
              <a:rPr lang="zh-CN" altLang="en-US" sz="1800" i="0" dirty="0">
                <a:solidFill>
                  <a:schemeClr val="accent2"/>
                </a:solidFill>
              </a:rPr>
              <a:t>在字符串中查找，并插入（由前往后移，会有覆盖问题）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272808" cy="5331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22286"/>
            <a:ext cx="3564940" cy="37444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964" y="1587307"/>
            <a:ext cx="4500500" cy="26337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23243" y="2276872"/>
            <a:ext cx="1216981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800" dirty="0">
                <a:solidFill>
                  <a:srgbClr val="FF0000"/>
                </a:solidFill>
              </a:rPr>
              <a:t>设计样本数据</a:t>
            </a:r>
            <a:endParaRPr lang="en-US" altLang="zh-CN" sz="800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5505958"/>
            <a:ext cx="4536504" cy="5153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251520" y="5439587"/>
            <a:ext cx="4536504" cy="648072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16016" y="4366337"/>
            <a:ext cx="3960440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SCASB</a:t>
            </a:r>
            <a:r>
              <a:rPr lang="zh-CN" altLang="en-US" sz="1200" dirty="0">
                <a:solidFill>
                  <a:schemeClr val="accent2"/>
                </a:solidFill>
              </a:rPr>
              <a:t>用到</a:t>
            </a:r>
            <a:r>
              <a:rPr lang="en-US" altLang="zh-CN" sz="1200" dirty="0">
                <a:solidFill>
                  <a:schemeClr val="accent2"/>
                </a:solidFill>
              </a:rPr>
              <a:t>AL</a:t>
            </a:r>
            <a:r>
              <a:rPr lang="zh-CN" altLang="en-US" sz="1200" dirty="0">
                <a:solidFill>
                  <a:schemeClr val="accent2"/>
                </a:solidFill>
              </a:rPr>
              <a:t>，</a:t>
            </a:r>
            <a:r>
              <a:rPr lang="en-US" altLang="zh-CN" sz="1200" dirty="0">
                <a:solidFill>
                  <a:schemeClr val="accent2"/>
                </a:solidFill>
              </a:rPr>
              <a:t>ES</a:t>
            </a:r>
            <a:r>
              <a:rPr lang="zh-CN" altLang="en-US" sz="1200" dirty="0">
                <a:solidFill>
                  <a:schemeClr val="accent2"/>
                </a:solidFill>
              </a:rPr>
              <a:t>，</a:t>
            </a:r>
            <a:r>
              <a:rPr lang="en-US" altLang="zh-CN" sz="1200" dirty="0">
                <a:solidFill>
                  <a:schemeClr val="accent2"/>
                </a:solidFill>
              </a:rPr>
              <a:t>DI</a:t>
            </a:r>
            <a:r>
              <a:rPr lang="zh-CN" altLang="en-US" sz="1200" dirty="0">
                <a:solidFill>
                  <a:schemeClr val="accent2"/>
                </a:solidFill>
              </a:rPr>
              <a:t>，</a:t>
            </a:r>
            <a:r>
              <a:rPr lang="en-US" altLang="zh-CN" sz="1200" dirty="0">
                <a:solidFill>
                  <a:schemeClr val="accent2"/>
                </a:solidFill>
              </a:rPr>
              <a:t>CX</a:t>
            </a:r>
            <a:r>
              <a:rPr lang="zh-CN" altLang="en-US" sz="1200" dirty="0">
                <a:solidFill>
                  <a:schemeClr val="accent2"/>
                </a:solidFill>
              </a:rPr>
              <a:t>，</a:t>
            </a:r>
            <a:r>
              <a:rPr lang="en-US" altLang="zh-CN" sz="1200" dirty="0">
                <a:solidFill>
                  <a:schemeClr val="accent2"/>
                </a:solidFill>
              </a:rPr>
              <a:t>DF</a:t>
            </a:r>
          </a:p>
        </p:txBody>
      </p:sp>
      <p:cxnSp>
        <p:nvCxnSpPr>
          <p:cNvPr id="18" name="直接连接符 17"/>
          <p:cNvCxnSpPr/>
          <p:nvPr/>
        </p:nvCxnSpPr>
        <p:spPr bwMode="auto">
          <a:xfrm>
            <a:off x="5220072" y="3140968"/>
            <a:ext cx="936104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959" y="4739498"/>
            <a:ext cx="4633117" cy="593575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 bwMode="auto">
          <a:xfrm>
            <a:off x="539552" y="2892433"/>
            <a:ext cx="309634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箭头连接符 22"/>
          <p:cNvCxnSpPr/>
          <p:nvPr/>
        </p:nvCxnSpPr>
        <p:spPr bwMode="auto">
          <a:xfrm flipH="1" flipV="1">
            <a:off x="2195736" y="2892433"/>
            <a:ext cx="1836748" cy="1847066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5220072" y="2996952"/>
            <a:ext cx="21602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2756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7704782" cy="368300"/>
          </a:xfrm>
        </p:spPr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5.16</a:t>
            </a:r>
            <a:r>
              <a:rPr lang="zh-CN" altLang="en-US" dirty="0"/>
              <a:t>：</a:t>
            </a:r>
            <a:r>
              <a:rPr lang="zh-CN" altLang="en-US" sz="1800" i="0" dirty="0">
                <a:solidFill>
                  <a:schemeClr val="accent2"/>
                </a:solidFill>
              </a:rPr>
              <a:t>在字符串中查找，并插入（由前往后移，会有覆盖问题）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5112568" cy="359760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1835696" y="1412776"/>
            <a:ext cx="1080120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1835696" y="2204864"/>
            <a:ext cx="1080120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835696" y="1916832"/>
            <a:ext cx="28803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1835696" y="1268760"/>
            <a:ext cx="28803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899592" y="4885731"/>
            <a:ext cx="712879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本例组合应用了</a:t>
            </a:r>
            <a:r>
              <a:rPr lang="en-US" altLang="zh-CN" sz="1200" dirty="0">
                <a:solidFill>
                  <a:schemeClr val="accent2"/>
                </a:solidFill>
              </a:rPr>
              <a:t>REPNZ SCASB</a:t>
            </a:r>
            <a:r>
              <a:rPr lang="zh-CN" altLang="en-US" sz="1200" dirty="0">
                <a:solidFill>
                  <a:schemeClr val="accent2"/>
                </a:solidFill>
              </a:rPr>
              <a:t>，</a:t>
            </a:r>
            <a:r>
              <a:rPr lang="en-US" altLang="zh-CN" sz="1200" dirty="0">
                <a:solidFill>
                  <a:schemeClr val="accent2"/>
                </a:solidFill>
              </a:rPr>
              <a:t>REP MOVSB , STOSB,  CLD, STD</a:t>
            </a:r>
          </a:p>
        </p:txBody>
      </p:sp>
      <p:cxnSp>
        <p:nvCxnSpPr>
          <p:cNvPr id="14" name="直接连接符 13"/>
          <p:cNvCxnSpPr/>
          <p:nvPr/>
        </p:nvCxnSpPr>
        <p:spPr bwMode="auto">
          <a:xfrm>
            <a:off x="1835696" y="2852936"/>
            <a:ext cx="1080120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3107974" y="2669053"/>
            <a:ext cx="244827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外循环，循环判断在入口处</a:t>
            </a:r>
            <a:endParaRPr lang="en-US" altLang="zh-CN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2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7632774" cy="372603"/>
          </a:xfrm>
        </p:spPr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6.1</a:t>
            </a:r>
            <a:r>
              <a:rPr lang="zh-CN" altLang="en-US" dirty="0"/>
              <a:t>：</a:t>
            </a:r>
            <a:r>
              <a:rPr lang="zh-CN" altLang="en-US" sz="1800" i="0" dirty="0">
                <a:solidFill>
                  <a:schemeClr val="accent2"/>
                </a:solidFill>
              </a:rPr>
              <a:t>字符串复制</a:t>
            </a:r>
            <a:r>
              <a:rPr lang="en-US" altLang="zh-CN" sz="1800" i="0" dirty="0">
                <a:solidFill>
                  <a:schemeClr val="accent2"/>
                </a:solidFill>
              </a:rPr>
              <a:t>:STRCPY(s2,S1)</a:t>
            </a:r>
            <a:r>
              <a:rPr lang="zh-CN" altLang="en-US" sz="1800" i="0" dirty="0">
                <a:solidFill>
                  <a:schemeClr val="accent2"/>
                </a:solidFill>
              </a:rPr>
              <a:t>；</a:t>
            </a:r>
            <a:r>
              <a:rPr lang="en-US" altLang="zh-CN" sz="1800" i="0" dirty="0">
                <a:solidFill>
                  <a:schemeClr val="accent2"/>
                </a:solidFill>
              </a:rPr>
              <a:t>ASCIIZ</a:t>
            </a:r>
            <a:r>
              <a:rPr lang="zh-CN" altLang="en-US" sz="1800" i="0" dirty="0">
                <a:solidFill>
                  <a:schemeClr val="accent2"/>
                </a:solidFill>
              </a:rPr>
              <a:t>串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12" y="1628800"/>
            <a:ext cx="6948264" cy="47249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584" y="1504150"/>
            <a:ext cx="244827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主程序中已经设置好</a:t>
            </a:r>
            <a:r>
              <a:rPr lang="en-US" altLang="zh-CN" sz="1200" dirty="0">
                <a:solidFill>
                  <a:schemeClr val="accent2"/>
                </a:solidFill>
              </a:rPr>
              <a:t>ES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837305"/>
            <a:ext cx="6768678" cy="5385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04048" y="1159004"/>
            <a:ext cx="3456384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复杂条件的串复制，不容易用到</a:t>
            </a:r>
            <a:r>
              <a:rPr lang="en-US" altLang="zh-CN" sz="1200" dirty="0">
                <a:solidFill>
                  <a:schemeClr val="accent2"/>
                </a:solidFill>
              </a:rPr>
              <a:t>REP MOVSB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5076056" y="1196752"/>
            <a:ext cx="3168352" cy="17905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572037" y="1730002"/>
            <a:ext cx="3168352" cy="17905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99811" y="1704187"/>
            <a:ext cx="1872226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2"/>
                </a:solidFill>
              </a:rPr>
              <a:t>子程序入口处，注解入口参数</a:t>
            </a:r>
            <a:endParaRPr lang="en-US" altLang="zh-CN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7200726" cy="372603"/>
          </a:xfrm>
        </p:spPr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6.2</a:t>
            </a:r>
            <a:r>
              <a:rPr lang="zh-CN" altLang="en-US" dirty="0"/>
              <a:t>：</a:t>
            </a:r>
            <a:r>
              <a:rPr lang="zh-CN" altLang="en-US" sz="1800" i="0" dirty="0">
                <a:solidFill>
                  <a:schemeClr val="accent2"/>
                </a:solidFill>
              </a:rPr>
              <a:t>字符串比较</a:t>
            </a:r>
            <a:r>
              <a:rPr lang="en-US" altLang="zh-CN" sz="1800" i="0" dirty="0">
                <a:solidFill>
                  <a:schemeClr val="accent2"/>
                </a:solidFill>
              </a:rPr>
              <a:t>:STRCMP(s2,S1)</a:t>
            </a:r>
            <a:r>
              <a:rPr lang="zh-CN" altLang="en-US" sz="1800" i="0" dirty="0">
                <a:solidFill>
                  <a:schemeClr val="accent2"/>
                </a:solidFill>
              </a:rPr>
              <a:t>；</a:t>
            </a:r>
            <a:r>
              <a:rPr lang="en-US" altLang="zh-CN" sz="1800" i="0" dirty="0">
                <a:solidFill>
                  <a:schemeClr val="accent2"/>
                </a:solidFill>
              </a:rPr>
              <a:t>ASCIIZ</a:t>
            </a:r>
            <a:r>
              <a:rPr lang="zh-CN" altLang="en-US" sz="1800" i="0" dirty="0">
                <a:solidFill>
                  <a:schemeClr val="accent2"/>
                </a:solidFill>
              </a:rPr>
              <a:t>串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4" y="908720"/>
            <a:ext cx="7344816" cy="7869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772816"/>
            <a:ext cx="5818552" cy="33895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3563888" y="1844824"/>
            <a:ext cx="3168352" cy="57606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2240" y="2021287"/>
            <a:ext cx="1872226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2"/>
                </a:solidFill>
              </a:rPr>
              <a:t>子程序入口处，注解入口参数</a:t>
            </a:r>
            <a:endParaRPr lang="en-US" altLang="zh-CN" sz="1000" dirty="0">
              <a:solidFill>
                <a:schemeClr val="accent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9632" y="1571014"/>
            <a:ext cx="244827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主程序中已经设置好</a:t>
            </a:r>
            <a:r>
              <a:rPr lang="en-US" altLang="zh-CN" sz="1200" dirty="0">
                <a:solidFill>
                  <a:schemeClr val="accent2"/>
                </a:solidFill>
              </a:rPr>
              <a:t>ES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851920" y="4797152"/>
            <a:ext cx="309634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2"/>
                </a:solidFill>
              </a:rPr>
              <a:t>子程序返回值在</a:t>
            </a:r>
            <a:r>
              <a:rPr lang="en-US" altLang="zh-CN" sz="1000" dirty="0">
                <a:solidFill>
                  <a:schemeClr val="accent2"/>
                </a:solidFill>
              </a:rPr>
              <a:t>AX</a:t>
            </a:r>
            <a:r>
              <a:rPr lang="zh-CN" altLang="en-US" sz="1000" dirty="0">
                <a:solidFill>
                  <a:schemeClr val="accent2"/>
                </a:solidFill>
              </a:rPr>
              <a:t>中：</a:t>
            </a:r>
            <a:r>
              <a:rPr lang="en-US" altLang="zh-CN" sz="1000" dirty="0">
                <a:solidFill>
                  <a:schemeClr val="accent2"/>
                </a:solidFill>
              </a:rPr>
              <a:t>0,1</a:t>
            </a:r>
            <a:r>
              <a:rPr lang="zh-CN" altLang="en-US" sz="1000" dirty="0">
                <a:solidFill>
                  <a:schemeClr val="accent2"/>
                </a:solidFill>
              </a:rPr>
              <a:t>，</a:t>
            </a:r>
            <a:r>
              <a:rPr lang="en-US" altLang="zh-CN" sz="1000" dirty="0">
                <a:solidFill>
                  <a:schemeClr val="accent2"/>
                </a:solidFill>
              </a:rPr>
              <a:t>-1</a:t>
            </a:r>
            <a:r>
              <a:rPr lang="zh-CN" altLang="en-US" sz="1000" dirty="0">
                <a:solidFill>
                  <a:schemeClr val="accent2"/>
                </a:solidFill>
              </a:rPr>
              <a:t>（</a:t>
            </a:r>
            <a:r>
              <a:rPr lang="en-US" altLang="zh-CN" sz="1000" dirty="0" err="1">
                <a:solidFill>
                  <a:schemeClr val="accent2"/>
                </a:solidFill>
              </a:rPr>
              <a:t>FFFFh</a:t>
            </a:r>
            <a:r>
              <a:rPr lang="zh-CN" altLang="en-US" sz="1000" dirty="0">
                <a:solidFill>
                  <a:schemeClr val="accent2"/>
                </a:solidFill>
              </a:rPr>
              <a:t>）</a:t>
            </a:r>
            <a:endParaRPr lang="en-US" altLang="zh-CN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40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908721"/>
            <a:ext cx="7095052" cy="54006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8208838" cy="613566"/>
          </a:xfrm>
        </p:spPr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6.3</a:t>
            </a:r>
            <a:r>
              <a:rPr lang="zh-CN" altLang="en-US" dirty="0"/>
              <a:t>：</a:t>
            </a:r>
            <a:r>
              <a:rPr lang="zh-CN" altLang="en-US" sz="1800" i="0" dirty="0">
                <a:solidFill>
                  <a:schemeClr val="accent2"/>
                </a:solidFill>
              </a:rPr>
              <a:t>字符串比较</a:t>
            </a:r>
            <a:r>
              <a:rPr lang="en-US" altLang="zh-CN" sz="1800" i="0" dirty="0">
                <a:solidFill>
                  <a:schemeClr val="accent2"/>
                </a:solidFill>
              </a:rPr>
              <a:t>:STRCMP(s2,S1)</a:t>
            </a:r>
            <a:r>
              <a:rPr lang="zh-CN" altLang="en-US" sz="1800" i="0" dirty="0">
                <a:solidFill>
                  <a:schemeClr val="accent2"/>
                </a:solidFill>
              </a:rPr>
              <a:t>；</a:t>
            </a:r>
            <a:r>
              <a:rPr lang="en-US" altLang="zh-CN" sz="1800" i="0" dirty="0">
                <a:solidFill>
                  <a:schemeClr val="accent2"/>
                </a:solidFill>
              </a:rPr>
              <a:t>ASCIIZ</a:t>
            </a:r>
            <a:r>
              <a:rPr lang="zh-CN" altLang="en-US" sz="1800" i="0" dirty="0">
                <a:solidFill>
                  <a:schemeClr val="accent2"/>
                </a:solidFill>
              </a:rPr>
              <a:t>串；使用</a:t>
            </a:r>
            <a:r>
              <a:rPr lang="en-US" altLang="zh-CN" sz="1800" i="0" dirty="0">
                <a:solidFill>
                  <a:schemeClr val="accent2"/>
                </a:solidFill>
              </a:rPr>
              <a:t>REPE CMPSB</a:t>
            </a:r>
            <a:endParaRPr lang="zh-CN" altLang="en-US" sz="1800" i="0" dirty="0">
              <a:solidFill>
                <a:schemeClr val="accent2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2411760" y="4509120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>
            <a:off x="2339752" y="3140968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2411760" y="3789040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5359677" y="3933056"/>
            <a:ext cx="2418943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000" dirty="0">
                <a:solidFill>
                  <a:schemeClr val="accent2"/>
                </a:solidFill>
              </a:rPr>
              <a:t>CX</a:t>
            </a:r>
            <a:r>
              <a:rPr lang="zh-CN" altLang="en-US" sz="1000" dirty="0">
                <a:solidFill>
                  <a:schemeClr val="accent2"/>
                </a:solidFill>
              </a:rPr>
              <a:t>中已经求出了串的长度（包括</a:t>
            </a:r>
            <a:r>
              <a:rPr lang="en-US" altLang="zh-CN" sz="1000" dirty="0">
                <a:solidFill>
                  <a:schemeClr val="accent2"/>
                </a:solidFill>
              </a:rPr>
              <a:t>00h</a:t>
            </a:r>
            <a:r>
              <a:rPr lang="zh-CN" altLang="en-US" sz="1000" dirty="0">
                <a:solidFill>
                  <a:schemeClr val="accent2"/>
                </a:solidFill>
              </a:rPr>
              <a:t>）</a:t>
            </a:r>
            <a:endParaRPr lang="en-US" altLang="zh-CN" sz="1000" dirty="0">
              <a:solidFill>
                <a:schemeClr val="accent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76256" y="2014150"/>
            <a:ext cx="1872226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2"/>
                </a:solidFill>
              </a:rPr>
              <a:t>子程序入口处，注解入口参数</a:t>
            </a:r>
            <a:endParaRPr lang="en-US" altLang="zh-CN" sz="1000" dirty="0">
              <a:solidFill>
                <a:schemeClr val="accent2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635896" y="1779929"/>
            <a:ext cx="3240360" cy="45735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1640" y="1472933"/>
            <a:ext cx="2448272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主程序中已经设置好</a:t>
            </a:r>
            <a:r>
              <a:rPr lang="en-US" altLang="zh-CN" sz="1200" dirty="0">
                <a:solidFill>
                  <a:schemeClr val="accent2"/>
                </a:solidFill>
              </a:rPr>
              <a:t>ES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6286847"/>
            <a:ext cx="1440160" cy="1404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455845" y="6086183"/>
            <a:ext cx="309634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2"/>
                </a:solidFill>
              </a:rPr>
              <a:t>子程序返回值在</a:t>
            </a:r>
            <a:r>
              <a:rPr lang="en-US" altLang="zh-CN" sz="1000" dirty="0">
                <a:solidFill>
                  <a:schemeClr val="accent2"/>
                </a:solidFill>
              </a:rPr>
              <a:t>AX</a:t>
            </a:r>
            <a:r>
              <a:rPr lang="zh-CN" altLang="en-US" sz="1000" dirty="0">
                <a:solidFill>
                  <a:schemeClr val="accent2"/>
                </a:solidFill>
              </a:rPr>
              <a:t>中：</a:t>
            </a:r>
            <a:r>
              <a:rPr lang="en-US" altLang="zh-CN" sz="1000" dirty="0">
                <a:solidFill>
                  <a:schemeClr val="accent2"/>
                </a:solidFill>
              </a:rPr>
              <a:t>0,1</a:t>
            </a:r>
            <a:r>
              <a:rPr lang="zh-CN" altLang="en-US" sz="1000" dirty="0">
                <a:solidFill>
                  <a:schemeClr val="accent2"/>
                </a:solidFill>
              </a:rPr>
              <a:t>，</a:t>
            </a:r>
            <a:r>
              <a:rPr lang="en-US" altLang="zh-CN" sz="1000" dirty="0">
                <a:solidFill>
                  <a:schemeClr val="accent2"/>
                </a:solidFill>
              </a:rPr>
              <a:t>-1</a:t>
            </a:r>
            <a:r>
              <a:rPr lang="zh-CN" altLang="en-US" sz="1000" dirty="0">
                <a:solidFill>
                  <a:schemeClr val="accent2"/>
                </a:solidFill>
              </a:rPr>
              <a:t>（</a:t>
            </a:r>
            <a:r>
              <a:rPr lang="en-US" altLang="zh-CN" sz="1000" dirty="0" err="1">
                <a:solidFill>
                  <a:schemeClr val="accent2"/>
                </a:solidFill>
              </a:rPr>
              <a:t>FFFFh</a:t>
            </a:r>
            <a:r>
              <a:rPr lang="zh-CN" altLang="en-US" sz="1000" dirty="0">
                <a:solidFill>
                  <a:schemeClr val="accent2"/>
                </a:solidFill>
              </a:rPr>
              <a:t>）</a:t>
            </a:r>
            <a:endParaRPr lang="en-US" altLang="zh-CN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71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65484"/>
            <a:ext cx="2153080" cy="847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6016" y="1052736"/>
            <a:ext cx="2206053" cy="81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400" dirty="0">
                <a:solidFill>
                  <a:schemeClr val="accent2"/>
                </a:solidFill>
              </a:rPr>
              <a:t>MOV  AH,0Ah</a:t>
            </a:r>
          </a:p>
          <a:p>
            <a:pPr>
              <a:buNone/>
            </a:pPr>
            <a:r>
              <a:rPr lang="en-US" altLang="zh-CN" sz="1400" dirty="0">
                <a:solidFill>
                  <a:schemeClr val="accent2"/>
                </a:solidFill>
              </a:rPr>
              <a:t>MOV  </a:t>
            </a:r>
            <a:r>
              <a:rPr lang="en-US" altLang="zh-CN" sz="1400" dirty="0" err="1">
                <a:solidFill>
                  <a:schemeClr val="accent2"/>
                </a:solidFill>
              </a:rPr>
              <a:t>DX,Offset</a:t>
            </a:r>
            <a:r>
              <a:rPr lang="en-US" altLang="zh-CN" sz="1400" dirty="0">
                <a:solidFill>
                  <a:schemeClr val="accent2"/>
                </a:solidFill>
              </a:rPr>
              <a:t> IN_BUF</a:t>
            </a:r>
          </a:p>
          <a:p>
            <a:pPr>
              <a:buNone/>
            </a:pPr>
            <a:r>
              <a:rPr lang="en-US" altLang="zh-CN" sz="1400" dirty="0">
                <a:solidFill>
                  <a:schemeClr val="accent2"/>
                </a:solidFill>
              </a:rPr>
              <a:t>INT     21h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716016" y="980728"/>
            <a:ext cx="2160240" cy="86409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584" y="786574"/>
            <a:ext cx="2153154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</a:rPr>
              <a:t>在数据区中定义输入缓冲区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72495"/>
            <a:ext cx="5037331" cy="8207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855388"/>
            <a:ext cx="6696744" cy="357094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 bwMode="auto">
          <a:xfrm>
            <a:off x="755650" y="3140968"/>
            <a:ext cx="6480646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984" y="3274670"/>
            <a:ext cx="5636255" cy="301778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 bwMode="auto">
          <a:xfrm>
            <a:off x="1177807" y="4242663"/>
            <a:ext cx="5472608" cy="74010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7416750" cy="586827"/>
          </a:xfrm>
        </p:spPr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9.5</a:t>
            </a:r>
            <a:r>
              <a:rPr lang="zh-CN" altLang="en-US" dirty="0"/>
              <a:t>（第</a:t>
            </a:r>
            <a:r>
              <a:rPr lang="en-US" altLang="zh-CN" dirty="0"/>
              <a:t>9</a:t>
            </a:r>
            <a:r>
              <a:rPr lang="zh-CN" altLang="en-US" dirty="0"/>
              <a:t>章）：</a:t>
            </a:r>
            <a:r>
              <a:rPr lang="zh-CN" altLang="en-US" sz="1600" i="0" dirty="0">
                <a:solidFill>
                  <a:schemeClr val="accent2"/>
                </a:solidFill>
              </a:rPr>
              <a:t>从键盘读入一个字符串</a:t>
            </a:r>
            <a:r>
              <a:rPr lang="en-US" altLang="zh-CN" sz="1600" i="0" dirty="0">
                <a:solidFill>
                  <a:schemeClr val="accent2"/>
                </a:solidFill>
              </a:rPr>
              <a:t>(DOS AH=0Ah/INT 21h</a:t>
            </a:r>
            <a:endParaRPr lang="zh-CN" altLang="en-US" sz="1600" i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3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7704782" cy="372603"/>
          </a:xfrm>
        </p:spPr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9.5</a:t>
            </a:r>
            <a:r>
              <a:rPr lang="zh-CN" altLang="en-US" dirty="0"/>
              <a:t>（第</a:t>
            </a:r>
            <a:r>
              <a:rPr lang="en-US" altLang="zh-CN" dirty="0"/>
              <a:t>9</a:t>
            </a:r>
            <a:r>
              <a:rPr lang="zh-CN" altLang="en-US" dirty="0"/>
              <a:t>章）：</a:t>
            </a:r>
            <a:r>
              <a:rPr lang="zh-CN" altLang="en-US" sz="1600" i="0" dirty="0">
                <a:solidFill>
                  <a:schemeClr val="accent2"/>
                </a:solidFill>
              </a:rPr>
              <a:t>从键盘读入一个字符串</a:t>
            </a:r>
            <a:r>
              <a:rPr lang="en-US" altLang="zh-CN" sz="1600" i="0" dirty="0">
                <a:solidFill>
                  <a:schemeClr val="accent2"/>
                </a:solidFill>
              </a:rPr>
              <a:t>(DOS AH=0Ah/INT 21h</a:t>
            </a:r>
            <a:r>
              <a:rPr lang="zh-CN" altLang="en-US" sz="1600" i="0" dirty="0">
                <a:solidFill>
                  <a:schemeClr val="accent2"/>
                </a:solidFill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08721"/>
            <a:ext cx="4388607" cy="20162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01925"/>
            <a:ext cx="4087862" cy="3369643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1331640" y="3789040"/>
            <a:ext cx="3079750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1403648" y="5085184"/>
            <a:ext cx="2880320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1403648" y="1988840"/>
            <a:ext cx="295232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4716016" y="1726781"/>
            <a:ext cx="3456384" cy="5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accent2"/>
                </a:solidFill>
              </a:rPr>
              <a:t>字符串的首地址在</a:t>
            </a:r>
            <a:r>
              <a:rPr lang="en-US" altLang="zh-CN" sz="1000" dirty="0">
                <a:solidFill>
                  <a:schemeClr val="accent2"/>
                </a:solidFill>
              </a:rPr>
              <a:t>IN_BUF+2</a:t>
            </a:r>
            <a:r>
              <a:rPr lang="zh-CN" altLang="en-US" sz="1000" dirty="0">
                <a:solidFill>
                  <a:schemeClr val="accent2"/>
                </a:solidFill>
              </a:rPr>
              <a:t>，且串最后有一个</a:t>
            </a:r>
            <a:r>
              <a:rPr lang="en-US" altLang="zh-CN" sz="1000" dirty="0">
                <a:solidFill>
                  <a:schemeClr val="accent2"/>
                </a:solidFill>
              </a:rPr>
              <a:t>0Dh</a:t>
            </a:r>
            <a:r>
              <a:rPr lang="zh-CN" altLang="en-US" sz="1000" dirty="0">
                <a:solidFill>
                  <a:schemeClr val="accent2"/>
                </a:solidFill>
              </a:rPr>
              <a:t>，实际长度未计入此</a:t>
            </a:r>
            <a:r>
              <a:rPr lang="en-US" altLang="zh-CN" sz="1000" dirty="0">
                <a:solidFill>
                  <a:schemeClr val="accent2"/>
                </a:solidFill>
              </a:rPr>
              <a:t>0Dh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44008" y="3480945"/>
            <a:ext cx="345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accent2"/>
                </a:solidFill>
              </a:rPr>
              <a:t>显示字符串时，最后一个字符是</a:t>
            </a:r>
            <a:r>
              <a:rPr lang="en-US" altLang="zh-CN" sz="1000" dirty="0">
                <a:solidFill>
                  <a:schemeClr val="accent2"/>
                </a:solidFill>
              </a:rPr>
              <a:t>’$’, </a:t>
            </a:r>
            <a:r>
              <a:rPr lang="zh-CN" altLang="en-US" sz="1000" dirty="0">
                <a:solidFill>
                  <a:schemeClr val="accent2"/>
                </a:solidFill>
              </a:rPr>
              <a:t>不是</a:t>
            </a:r>
            <a:r>
              <a:rPr lang="en-US" altLang="zh-CN" sz="1000" dirty="0">
                <a:solidFill>
                  <a:schemeClr val="accent2"/>
                </a:solidFill>
              </a:rPr>
              <a:t>0Dh,</a:t>
            </a:r>
            <a:r>
              <a:rPr lang="zh-CN" altLang="en-US" sz="1000" dirty="0">
                <a:solidFill>
                  <a:schemeClr val="accent2"/>
                </a:solidFill>
              </a:rPr>
              <a:t> 也不能是</a:t>
            </a:r>
            <a:r>
              <a:rPr lang="en-US" altLang="zh-CN" sz="1000" dirty="0">
                <a:solidFill>
                  <a:schemeClr val="accent2"/>
                </a:solidFill>
              </a:rPr>
              <a:t>00h</a:t>
            </a:r>
            <a:r>
              <a:rPr lang="zh-CN" altLang="en-US" sz="1000" dirty="0">
                <a:solidFill>
                  <a:schemeClr val="accent2"/>
                </a:solidFill>
              </a:rPr>
              <a:t>。不加</a:t>
            </a:r>
            <a:r>
              <a:rPr lang="en-US" altLang="zh-CN" sz="1000" dirty="0">
                <a:solidFill>
                  <a:schemeClr val="accent2"/>
                </a:solidFill>
              </a:rPr>
              <a:t>’$’</a:t>
            </a:r>
            <a:r>
              <a:rPr lang="zh-CN" altLang="en-US" sz="1000" dirty="0">
                <a:solidFill>
                  <a:schemeClr val="accent2"/>
                </a:solidFill>
              </a:rPr>
              <a:t>会怎么样？</a:t>
            </a:r>
            <a:endParaRPr lang="en-US" altLang="zh-CN" sz="1000" dirty="0">
              <a:solidFill>
                <a:schemeClr val="accent2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H="1">
            <a:off x="4067944" y="4077072"/>
            <a:ext cx="1224136" cy="792088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736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/>
              <a:t>课后练习（复习提要）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136904" cy="399699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sz="2000" dirty="0"/>
              <a:t>做一遍讲义中的例题</a:t>
            </a:r>
            <a:r>
              <a:rPr lang="en-US" altLang="zh-CN" sz="20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（看懂？记住的标准？应用的标准？）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>
                <a:solidFill>
                  <a:srgbClr val="FF0000"/>
                </a:solidFill>
              </a:rPr>
              <a:t>  </a:t>
            </a:r>
            <a:r>
              <a:rPr lang="zh-CN" altLang="en-US" sz="2000" dirty="0">
                <a:solidFill>
                  <a:schemeClr val="accent2"/>
                </a:solidFill>
              </a:rPr>
              <a:t>梳理出来输入、显示、查找、替换、插入、删除、比较、复制等</a:t>
            </a:r>
            <a:br>
              <a:rPr lang="en-US" altLang="zh-CN" sz="2000" dirty="0">
                <a:solidFill>
                  <a:schemeClr val="accent2"/>
                </a:solidFill>
              </a:rPr>
            </a:br>
            <a:r>
              <a:rPr lang="en-US" altLang="zh-CN" sz="2000" dirty="0">
                <a:solidFill>
                  <a:schemeClr val="accent2"/>
                </a:solidFill>
              </a:rPr>
              <a:t>  </a:t>
            </a:r>
            <a:r>
              <a:rPr lang="zh-CN" altLang="en-US" sz="2000" dirty="0">
                <a:solidFill>
                  <a:schemeClr val="accent2"/>
                </a:solidFill>
              </a:rPr>
              <a:t>基本操作的程序块或子程序；先练习熟</a:t>
            </a:r>
            <a:r>
              <a:rPr lang="en-US" altLang="zh-CN" sz="2000" dirty="0">
                <a:solidFill>
                  <a:schemeClr val="accent2"/>
                </a:solidFill>
              </a:rPr>
              <a:t>(</a:t>
            </a:r>
            <a:r>
              <a:rPr lang="zh-CN" altLang="en-US" sz="2000" dirty="0">
                <a:solidFill>
                  <a:schemeClr val="accent2"/>
                </a:solidFill>
              </a:rPr>
              <a:t>有意识使用</a:t>
            </a:r>
            <a:r>
              <a:rPr lang="en-US" altLang="zh-CN" sz="2000" dirty="0">
                <a:solidFill>
                  <a:schemeClr val="accent2"/>
                </a:solidFill>
              </a:rPr>
              <a:t>):</a:t>
            </a:r>
            <a:br>
              <a:rPr lang="en-US" altLang="zh-CN" sz="2000" dirty="0">
                <a:solidFill>
                  <a:schemeClr val="accent2"/>
                </a:solidFill>
              </a:rPr>
            </a:br>
            <a:r>
              <a:rPr lang="en-US" altLang="zh-CN" sz="2000" dirty="0">
                <a:solidFill>
                  <a:schemeClr val="accent2"/>
                </a:solidFill>
              </a:rPr>
              <a:t>   </a:t>
            </a:r>
            <a:r>
              <a:rPr lang="en-US" altLang="zh-CN" sz="1600" dirty="0">
                <a:solidFill>
                  <a:schemeClr val="accent2"/>
                </a:solidFill>
              </a:rPr>
              <a:t>REP MOVSB </a:t>
            </a:r>
            <a:br>
              <a:rPr lang="en-US" altLang="zh-CN" sz="1600" dirty="0">
                <a:solidFill>
                  <a:schemeClr val="accent2"/>
                </a:solidFill>
              </a:rPr>
            </a:br>
            <a:r>
              <a:rPr lang="en-US" altLang="zh-CN" sz="1600" dirty="0">
                <a:solidFill>
                  <a:schemeClr val="accent2"/>
                </a:solidFill>
              </a:rPr>
              <a:t>   REPNZ SCASB</a:t>
            </a:r>
            <a:br>
              <a:rPr lang="en-US" altLang="zh-CN" sz="1600" dirty="0">
                <a:solidFill>
                  <a:schemeClr val="accent2"/>
                </a:solidFill>
              </a:rPr>
            </a:br>
            <a:r>
              <a:rPr lang="en-US" altLang="zh-CN" sz="1600" dirty="0">
                <a:solidFill>
                  <a:schemeClr val="accent2"/>
                </a:solidFill>
              </a:rPr>
              <a:t>    RPNZ CMPSB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accent2"/>
                </a:solidFill>
              </a:rPr>
              <a:t>          </a:t>
            </a:r>
            <a:r>
              <a:rPr lang="zh-CN" altLang="en-US" sz="1600" dirty="0">
                <a:solidFill>
                  <a:schemeClr val="accent2"/>
                </a:solidFill>
              </a:rPr>
              <a:t>然后灵活运用（或不用这些指令）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CN" sz="2000" dirty="0"/>
              <a:t>3.    </a:t>
            </a:r>
            <a:r>
              <a:rPr lang="zh-CN" altLang="en-US" sz="2000" dirty="0"/>
              <a:t>完成第</a:t>
            </a:r>
            <a:r>
              <a:rPr lang="en-US" altLang="zh-CN" sz="2000" dirty="0"/>
              <a:t>3</a:t>
            </a:r>
            <a:r>
              <a:rPr lang="zh-CN" altLang="en-US" sz="2000" dirty="0"/>
              <a:t>次上机实验（</a:t>
            </a:r>
            <a:r>
              <a:rPr lang="en-US" altLang="zh-CN" sz="2000" dirty="0"/>
              <a:t>3</a:t>
            </a:r>
            <a:r>
              <a:rPr lang="zh-CN" altLang="en-US" sz="2000" dirty="0"/>
              <a:t>道题）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endParaRPr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3491880" y="2780928"/>
            <a:ext cx="3794629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ES,  CX</a:t>
            </a:r>
            <a:r>
              <a:rPr lang="zh-CN" altLang="en-US" dirty="0"/>
              <a:t>，</a:t>
            </a:r>
            <a:r>
              <a:rPr lang="en-US" altLang="zh-CN" dirty="0"/>
              <a:t>DF?</a:t>
            </a:r>
          </a:p>
          <a:p>
            <a:r>
              <a:rPr lang="zh-CN" altLang="en-US" dirty="0"/>
              <a:t>如何结束？结束时</a:t>
            </a:r>
            <a:r>
              <a:rPr lang="en-US" altLang="zh-CN" dirty="0"/>
              <a:t>SI</a:t>
            </a:r>
            <a:r>
              <a:rPr lang="zh-CN" altLang="en-US" dirty="0"/>
              <a:t>，</a:t>
            </a:r>
            <a:r>
              <a:rPr lang="en-US" altLang="zh-CN" dirty="0"/>
              <a:t>DI</a:t>
            </a:r>
            <a:r>
              <a:rPr lang="zh-CN" altLang="en-US" dirty="0"/>
              <a:t>，</a:t>
            </a:r>
            <a:r>
              <a:rPr lang="en-US" altLang="zh-CN" dirty="0"/>
              <a:t>ZF/CF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3491880" y="2780928"/>
            <a:ext cx="3816424" cy="72008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788024" y="3068960"/>
            <a:ext cx="28803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6516216" y="3454959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985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115616" y="795503"/>
            <a:ext cx="7341753" cy="479747"/>
          </a:xfrm>
        </p:spPr>
        <p:txBody>
          <a:bodyPr/>
          <a:lstStyle/>
          <a:p>
            <a:pPr algn="ctr"/>
            <a:r>
              <a:rPr lang="zh-CN" altLang="en-US" sz="3200" i="0" dirty="0"/>
              <a:t>第四部分：关键汇编程序设计</a:t>
            </a:r>
            <a:r>
              <a:rPr lang="en-US" altLang="zh-CN" sz="3200" i="0" dirty="0"/>
              <a:t>(</a:t>
            </a:r>
            <a:r>
              <a:rPr lang="zh-CN" altLang="en-US" sz="3200" i="0" dirty="0"/>
              <a:t>第</a:t>
            </a:r>
            <a:r>
              <a:rPr lang="en-US" altLang="zh-CN" sz="3200" i="0" dirty="0"/>
              <a:t>5-6</a:t>
            </a:r>
            <a:r>
              <a:rPr lang="zh-CN" altLang="en-US" sz="3200" i="0" dirty="0"/>
              <a:t>章</a:t>
            </a:r>
            <a:r>
              <a:rPr lang="en-US" altLang="zh-CN" sz="3200" i="0" dirty="0"/>
              <a:t>)</a:t>
            </a:r>
          </a:p>
        </p:txBody>
      </p:sp>
      <p:sp>
        <p:nvSpPr>
          <p:cNvPr id="4099" name="Rectangle 8"/>
          <p:cNvSpPr>
            <a:spLocks noChangeArrowheads="1"/>
          </p:cNvSpPr>
          <p:nvPr/>
        </p:nvSpPr>
        <p:spPr bwMode="auto">
          <a:xfrm>
            <a:off x="1410024" y="1636920"/>
            <a:ext cx="6480175" cy="1584746"/>
          </a:xfrm>
          <a:prstGeom prst="rect">
            <a:avLst/>
          </a:prstGeom>
          <a:noFill/>
          <a:ln w="28575">
            <a:solidFill>
              <a:srgbClr val="05AD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133200" rIns="63500" bIns="13320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017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None/>
            </a:pPr>
            <a:r>
              <a:rPr lang="zh-CN" altLang="en-US" sz="2400" dirty="0"/>
              <a:t>一、数制转换及乘除法</a:t>
            </a:r>
            <a:endParaRPr lang="zh-CN" altLang="en-US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基本程序结构的运用</a:t>
            </a:r>
            <a:endParaRPr lang="en-US" altLang="zh-CN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十六进制值转换成十进制</a:t>
            </a:r>
            <a:r>
              <a:rPr lang="en-US" altLang="zh-CN" dirty="0"/>
              <a:t>ASCII</a:t>
            </a:r>
            <a:r>
              <a:rPr lang="zh-CN" altLang="en-US" dirty="0"/>
              <a:t>码（除法）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输入的十进制数转换成十六进制值（乘法）</a:t>
            </a:r>
            <a:endParaRPr lang="en-US" altLang="zh-CN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403349" y="4941168"/>
            <a:ext cx="6480175" cy="1584746"/>
          </a:xfrm>
          <a:prstGeom prst="rect">
            <a:avLst/>
          </a:prstGeom>
          <a:noFill/>
          <a:ln w="28575">
            <a:solidFill>
              <a:srgbClr val="05AD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133200" rIns="63500" bIns="13320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017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None/>
            </a:pPr>
            <a:r>
              <a:rPr lang="zh-CN" altLang="en-US" sz="2400" dirty="0"/>
              <a:t>三、子程序和跳转表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跳转表</a:t>
            </a:r>
            <a:endParaRPr lang="en-US" altLang="zh-CN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子程序参数传递</a:t>
            </a:r>
            <a:endParaRPr lang="en-US" altLang="zh-CN" dirty="0"/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递归子程序与堆栈</a:t>
            </a:r>
            <a:endParaRPr lang="en-US" altLang="zh-CN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410024" y="3461949"/>
            <a:ext cx="6480175" cy="1238498"/>
          </a:xfrm>
          <a:prstGeom prst="rect">
            <a:avLst/>
          </a:prstGeom>
          <a:noFill/>
          <a:ln w="28575">
            <a:solidFill>
              <a:srgbClr val="05AD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0" tIns="133200" rIns="63500" bIns="13320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01700" indent="-4572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anose="05000000000000000000" pitchFamily="2" charset="2"/>
              <a:buChar char="Ø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75000"/>
              </a:lnSpc>
              <a:spcBef>
                <a:spcPct val="65000"/>
              </a:spcBef>
              <a:buClr>
                <a:srgbClr val="FF000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</a:rPr>
              <a:t>二、字符串处理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accent2"/>
                </a:solidFill>
              </a:rPr>
              <a:t>字符串指令及运用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>
              <a:buFont typeface="Wingdings" panose="05000000000000000000" pitchFamily="2" charset="2"/>
              <a:buAutoNum type="arabicPeriod"/>
            </a:pPr>
            <a:r>
              <a:rPr lang="zh-CN" altLang="en-US" dirty="0">
                <a:solidFill>
                  <a:schemeClr val="accent2"/>
                </a:solidFill>
              </a:rPr>
              <a:t>字符串相关的复制、比较、查找、插入、删除及组合</a:t>
            </a:r>
            <a:endParaRPr lang="en-US" altLang="zh-CN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5,6</a:t>
            </a:r>
            <a:r>
              <a:rPr lang="zh-CN" altLang="en-US" dirty="0"/>
              <a:t>章的学习方法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196752"/>
            <a:ext cx="8136904" cy="322755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看讲义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看课件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最后看录播，用于验证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按照</a:t>
            </a:r>
            <a:r>
              <a:rPr lang="zh-CN" altLang="en-US" dirty="0">
                <a:solidFill>
                  <a:srgbClr val="FF0000"/>
                </a:solidFill>
              </a:rPr>
              <a:t>要求（？）</a:t>
            </a:r>
            <a:r>
              <a:rPr lang="zh-CN" altLang="en-US" dirty="0"/>
              <a:t>“做”例题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/>
              <a:t>进度控制：第</a:t>
            </a:r>
            <a:r>
              <a:rPr lang="en-US" altLang="zh-CN" dirty="0"/>
              <a:t>5-6</a:t>
            </a:r>
            <a:r>
              <a:rPr lang="zh-CN" altLang="en-US" dirty="0"/>
              <a:t>章的全部内容，可顺序看，也可跳着看</a:t>
            </a:r>
          </a:p>
        </p:txBody>
      </p:sp>
    </p:spTree>
    <p:extLst>
      <p:ext uri="{BB962C8B-B14F-4D97-AF65-F5344CB8AC3E}">
        <p14:creationId xmlns:p14="http://schemas.microsoft.com/office/powerpoint/2010/main" val="396818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串操作指令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95" y="980728"/>
            <a:ext cx="7207682" cy="689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03848" y="1363809"/>
            <a:ext cx="2383986" cy="301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</a:rPr>
              <a:t>默认</a:t>
            </a:r>
            <a:r>
              <a:rPr lang="en-US" altLang="zh-CN" sz="1600" dirty="0">
                <a:solidFill>
                  <a:schemeClr val="accent1"/>
                </a:solidFill>
              </a:rPr>
              <a:t>DS</a:t>
            </a:r>
            <a:r>
              <a:rPr lang="zh-CN" altLang="en-US" sz="1600" dirty="0">
                <a:solidFill>
                  <a:schemeClr val="accent1"/>
                </a:solidFill>
              </a:rPr>
              <a:t>：</a:t>
            </a:r>
            <a:r>
              <a:rPr lang="en-US" altLang="zh-CN" sz="1600" dirty="0">
                <a:solidFill>
                  <a:schemeClr val="accent1"/>
                </a:solidFill>
              </a:rPr>
              <a:t>[SI], ES:[DI]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95" y="3273004"/>
            <a:ext cx="3096344" cy="789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96991"/>
            <a:ext cx="4032448" cy="12537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04048" y="1916832"/>
            <a:ext cx="2868093" cy="8140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400" dirty="0">
                <a:solidFill>
                  <a:schemeClr val="accent1"/>
                </a:solidFill>
              </a:rPr>
              <a:t>CLD/STD——</a:t>
            </a:r>
            <a:r>
              <a:rPr lang="en-US" altLang="zh-CN" sz="1400" dirty="0">
                <a:solidFill>
                  <a:schemeClr val="accent2"/>
                </a:solidFill>
              </a:rPr>
              <a:t>DF=0/1</a:t>
            </a:r>
            <a:r>
              <a:rPr lang="zh-CN" altLang="en-US" sz="1400" dirty="0">
                <a:solidFill>
                  <a:schemeClr val="accent2"/>
                </a:solidFill>
              </a:rPr>
              <a:t>；</a:t>
            </a:r>
            <a:r>
              <a:rPr lang="en-US" altLang="zh-CN" sz="1400" dirty="0">
                <a:solidFill>
                  <a:schemeClr val="accent2"/>
                </a:solidFill>
              </a:rPr>
              <a:t>SI,DI++/--</a:t>
            </a:r>
          </a:p>
          <a:p>
            <a:pPr>
              <a:buNone/>
            </a:pPr>
            <a:r>
              <a:rPr lang="en-US" altLang="zh-CN" sz="1400" dirty="0">
                <a:solidFill>
                  <a:schemeClr val="accent1"/>
                </a:solidFill>
              </a:rPr>
              <a:t>PUSH  DS</a:t>
            </a:r>
          </a:p>
          <a:p>
            <a:pPr>
              <a:buNone/>
            </a:pPr>
            <a:r>
              <a:rPr lang="en-US" altLang="zh-CN" sz="1400" dirty="0">
                <a:solidFill>
                  <a:schemeClr val="accent1"/>
                </a:solidFill>
              </a:rPr>
              <a:t>POP    ES	</a:t>
            </a:r>
            <a:r>
              <a:rPr lang="zh-CN" altLang="en-US" sz="1400" dirty="0">
                <a:solidFill>
                  <a:schemeClr val="accent1"/>
                </a:solidFill>
              </a:rPr>
              <a:t>不可以：</a:t>
            </a:r>
            <a:r>
              <a:rPr lang="en-US" altLang="zh-CN" sz="1400" dirty="0">
                <a:solidFill>
                  <a:schemeClr val="accent2"/>
                </a:solidFill>
              </a:rPr>
              <a:t>MOV ES,DS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11560" y="1794795"/>
            <a:ext cx="3960440" cy="1155945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4853" y="3273004"/>
            <a:ext cx="1740028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/>
              <a:t>REP  LODSB/LODSW</a:t>
            </a:r>
            <a:endParaRPr lang="zh-CN" altLang="en-US" sz="12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161" y="3273004"/>
            <a:ext cx="3145866" cy="74244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732240" y="3273004"/>
            <a:ext cx="1718484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/>
              <a:t>REP  STOSB/STOSW</a:t>
            </a:r>
            <a:endParaRPr lang="zh-CN" altLang="en-US" sz="1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4" y="4230253"/>
            <a:ext cx="2934923" cy="64619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834853" y="4105603"/>
            <a:ext cx="1791324" cy="24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200" dirty="0"/>
              <a:t>REP  MOVSB/MOVSW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620695" y="3621429"/>
            <a:ext cx="888385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00" dirty="0">
                <a:solidFill>
                  <a:schemeClr val="accent1"/>
                </a:solidFill>
              </a:rPr>
              <a:t>SI</a:t>
            </a:r>
            <a:r>
              <a:rPr lang="zh-CN" altLang="en-US" sz="1000" dirty="0">
                <a:solidFill>
                  <a:schemeClr val="accent1"/>
                </a:solidFill>
              </a:rPr>
              <a:t>自动加减</a:t>
            </a:r>
            <a:r>
              <a:rPr lang="en-US" altLang="zh-CN" sz="1000" dirty="0">
                <a:solidFill>
                  <a:schemeClr val="accent1"/>
                </a:solidFill>
              </a:rPr>
              <a:t>1</a:t>
            </a:r>
            <a:endParaRPr lang="zh-CN" altLang="en-US" sz="10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33550" y="3821834"/>
            <a:ext cx="888385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00" dirty="0">
                <a:solidFill>
                  <a:schemeClr val="accent1"/>
                </a:solidFill>
              </a:rPr>
              <a:t>SI</a:t>
            </a:r>
            <a:r>
              <a:rPr lang="zh-CN" altLang="en-US" sz="1000" dirty="0">
                <a:solidFill>
                  <a:schemeClr val="accent1"/>
                </a:solidFill>
              </a:rPr>
              <a:t>自动加减</a:t>
            </a:r>
            <a:r>
              <a:rPr lang="en-US" altLang="zh-CN" sz="1000" dirty="0">
                <a:solidFill>
                  <a:schemeClr val="accent1"/>
                </a:solidFill>
              </a:rPr>
              <a:t>2</a:t>
            </a:r>
            <a:endParaRPr lang="zh-CN" altLang="en-US" sz="1000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57114" y="3598696"/>
            <a:ext cx="896399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00" dirty="0">
                <a:solidFill>
                  <a:schemeClr val="accent1"/>
                </a:solidFill>
              </a:rPr>
              <a:t>DI</a:t>
            </a:r>
            <a:r>
              <a:rPr lang="zh-CN" altLang="en-US" sz="1000" dirty="0">
                <a:solidFill>
                  <a:schemeClr val="accent1"/>
                </a:solidFill>
              </a:rPr>
              <a:t>自动加减</a:t>
            </a:r>
            <a:r>
              <a:rPr lang="en-US" altLang="zh-CN" sz="1000" dirty="0">
                <a:solidFill>
                  <a:schemeClr val="accent1"/>
                </a:solidFill>
              </a:rPr>
              <a:t>1</a:t>
            </a:r>
            <a:endParaRPr lang="zh-CN" altLang="en-US" sz="1000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57114" y="3797129"/>
            <a:ext cx="896399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00" dirty="0">
                <a:solidFill>
                  <a:schemeClr val="accent1"/>
                </a:solidFill>
              </a:rPr>
              <a:t>DI</a:t>
            </a:r>
            <a:r>
              <a:rPr lang="zh-CN" altLang="en-US" sz="1000" dirty="0">
                <a:solidFill>
                  <a:schemeClr val="accent1"/>
                </a:solidFill>
              </a:rPr>
              <a:t>自动加减</a:t>
            </a:r>
            <a:r>
              <a:rPr lang="en-US" altLang="zh-CN" sz="1000" dirty="0">
                <a:solidFill>
                  <a:schemeClr val="accent1"/>
                </a:solidFill>
              </a:rPr>
              <a:t>2</a:t>
            </a:r>
            <a:endParaRPr lang="zh-CN" altLang="en-US" sz="10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83615" y="4479552"/>
            <a:ext cx="10518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00" dirty="0">
                <a:solidFill>
                  <a:schemeClr val="accent1"/>
                </a:solidFill>
              </a:rPr>
              <a:t>SI,DI</a:t>
            </a:r>
            <a:r>
              <a:rPr lang="zh-CN" altLang="en-US" sz="1000" dirty="0">
                <a:solidFill>
                  <a:schemeClr val="accent1"/>
                </a:solidFill>
              </a:rPr>
              <a:t>自动加减</a:t>
            </a:r>
            <a:r>
              <a:rPr lang="en-US" altLang="zh-CN" sz="1000" dirty="0">
                <a:solidFill>
                  <a:schemeClr val="accent1"/>
                </a:solidFill>
              </a:rPr>
              <a:t>1</a:t>
            </a:r>
            <a:endParaRPr lang="zh-CN" altLang="en-US" sz="1000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79610" y="4659839"/>
            <a:ext cx="10518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00" dirty="0">
                <a:solidFill>
                  <a:schemeClr val="accent1"/>
                </a:solidFill>
              </a:rPr>
              <a:t>SI,DI</a:t>
            </a:r>
            <a:r>
              <a:rPr lang="zh-CN" altLang="en-US" sz="1000" dirty="0">
                <a:solidFill>
                  <a:schemeClr val="accent1"/>
                </a:solidFill>
              </a:rPr>
              <a:t>自动加减</a:t>
            </a:r>
            <a:r>
              <a:rPr lang="en-US" altLang="zh-CN" sz="1000" dirty="0">
                <a:solidFill>
                  <a:schemeClr val="accent1"/>
                </a:solidFill>
              </a:rPr>
              <a:t>2</a:t>
            </a:r>
            <a:endParaRPr lang="zh-CN" altLang="en-US" sz="1000" dirty="0">
              <a:solidFill>
                <a:schemeClr val="accent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99" y="5063925"/>
            <a:ext cx="7994955" cy="12017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 bwMode="auto">
          <a:xfrm>
            <a:off x="748695" y="3273004"/>
            <a:ext cx="1908286" cy="74244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748694" y="4134000"/>
            <a:ext cx="1908287" cy="74244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914232" y="3296346"/>
            <a:ext cx="1735073" cy="74244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9232" y="1369209"/>
            <a:ext cx="415498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DI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6732240" y="2564904"/>
            <a:ext cx="10081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8144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串操作指令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3142488" cy="76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846062"/>
            <a:ext cx="5115688" cy="6642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423328"/>
            <a:ext cx="2023872" cy="4541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539552" y="908720"/>
            <a:ext cx="3142488" cy="96876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080222"/>
            <a:ext cx="3214496" cy="7763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539552" y="2061013"/>
            <a:ext cx="3142488" cy="96876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928" y="2057571"/>
            <a:ext cx="4739526" cy="98137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52" y="3317886"/>
            <a:ext cx="2304256" cy="7211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503548" y="3194059"/>
            <a:ext cx="3142488" cy="96876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928" y="3226198"/>
            <a:ext cx="4739526" cy="93662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139" y="4404166"/>
            <a:ext cx="3024336" cy="6454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401" y="4635522"/>
            <a:ext cx="3358511" cy="27231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 bwMode="auto">
          <a:xfrm>
            <a:off x="469298" y="4523109"/>
            <a:ext cx="3142489" cy="40752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59632" y="5517232"/>
            <a:ext cx="6094361" cy="102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dirty="0"/>
              <a:t>应用串操作指令要点：</a:t>
            </a:r>
            <a:r>
              <a:rPr lang="en-US" altLang="zh-CN" dirty="0"/>
              <a:t>DS:DI;  ES:[DI];  AL/AX; CX; DF</a:t>
            </a:r>
          </a:p>
          <a:p>
            <a:pPr>
              <a:buNone/>
            </a:pPr>
            <a:r>
              <a:rPr lang="zh-CN" altLang="en-US" dirty="0"/>
              <a:t>对应指令：</a:t>
            </a:r>
            <a:r>
              <a:rPr lang="en-US" altLang="zh-CN" dirty="0"/>
              <a:t>CLD/STD  	PUSH  DS</a:t>
            </a:r>
          </a:p>
          <a:p>
            <a:pPr>
              <a:buNone/>
            </a:pPr>
            <a:r>
              <a:rPr lang="en-US" altLang="zh-CN" dirty="0"/>
              <a:t>			POP     ES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 bwMode="auto">
          <a:xfrm>
            <a:off x="1187624" y="5445224"/>
            <a:ext cx="5976664" cy="108012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29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5257800" cy="372603"/>
          </a:xfrm>
        </p:spPr>
        <p:txBody>
          <a:bodyPr/>
          <a:lstStyle/>
          <a:p>
            <a:r>
              <a:rPr lang="zh-CN" altLang="en-US" dirty="0"/>
              <a:t>串操作指令应用举例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52319"/>
            <a:ext cx="4536504" cy="157883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>
            <a:off x="596139" y="2235473"/>
            <a:ext cx="28803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 flipV="1">
            <a:off x="596139" y="1762083"/>
            <a:ext cx="573141" cy="9613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596139" y="1628800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971600" y="2110282"/>
            <a:ext cx="63030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000" dirty="0">
                <a:solidFill>
                  <a:schemeClr val="accent1"/>
                </a:solidFill>
              </a:rPr>
              <a:t>；</a:t>
            </a:r>
            <a:r>
              <a:rPr lang="en-US" altLang="zh-CN" sz="1000" dirty="0">
                <a:solidFill>
                  <a:schemeClr val="accent1"/>
                </a:solidFill>
              </a:rPr>
              <a:t>DF=0</a:t>
            </a:r>
            <a:endParaRPr lang="zh-CN" altLang="en-US" sz="1000" dirty="0">
              <a:solidFill>
                <a:schemeClr val="accent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1675"/>
            <a:ext cx="3600400" cy="22901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185422"/>
            <a:ext cx="4681693" cy="1590838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 bwMode="auto">
          <a:xfrm>
            <a:off x="4311770" y="1782819"/>
            <a:ext cx="69227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4311770" y="1916832"/>
            <a:ext cx="69227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4369877" y="2333420"/>
            <a:ext cx="28803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 bwMode="auto">
          <a:xfrm>
            <a:off x="1141345" y="4221088"/>
            <a:ext cx="28803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 bwMode="auto">
          <a:xfrm>
            <a:off x="1141345" y="3573016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1115616" y="3717032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219" y="3286786"/>
            <a:ext cx="4833197" cy="63567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550" y="3957421"/>
            <a:ext cx="4755314" cy="2366983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 bwMode="auto">
          <a:xfrm>
            <a:off x="3876767" y="4149080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>
            <a:off x="3876767" y="3939938"/>
            <a:ext cx="5760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3915726" y="4653136"/>
            <a:ext cx="28803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3915726" y="4509120"/>
            <a:ext cx="79208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>
            <a:off x="5508104" y="4797152"/>
            <a:ext cx="1512168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6444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串操作指令应用举例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980728"/>
            <a:ext cx="5040560" cy="2836972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 bwMode="auto">
          <a:xfrm>
            <a:off x="1187624" y="2348880"/>
            <a:ext cx="374441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755650" y="4293096"/>
            <a:ext cx="7310014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串操作指令的注意事项：</a:t>
            </a:r>
            <a:r>
              <a:rPr lang="en-US" altLang="zh-CN" sz="1400" dirty="0">
                <a:solidFill>
                  <a:schemeClr val="accent1"/>
                </a:solidFill>
              </a:rPr>
              <a:t>CX</a:t>
            </a:r>
            <a:r>
              <a:rPr lang="zh-CN" altLang="en-US" sz="1400" dirty="0">
                <a:solidFill>
                  <a:schemeClr val="accent1"/>
                </a:solidFill>
              </a:rPr>
              <a:t>不易知道；因此要组合运用</a:t>
            </a:r>
            <a:r>
              <a:rPr lang="en-US" altLang="zh-CN" sz="1400" dirty="0">
                <a:solidFill>
                  <a:schemeClr val="accent1"/>
                </a:solidFill>
              </a:rPr>
              <a:t>CMP</a:t>
            </a:r>
            <a:r>
              <a:rPr lang="zh-CN" altLang="en-US" sz="1400" dirty="0">
                <a:solidFill>
                  <a:schemeClr val="accent1"/>
                </a:solidFill>
              </a:rPr>
              <a:t>，</a:t>
            </a:r>
            <a:r>
              <a:rPr lang="en-US" altLang="zh-CN" sz="1400" dirty="0">
                <a:solidFill>
                  <a:schemeClr val="accent1"/>
                </a:solidFill>
              </a:rPr>
              <a:t>MOV</a:t>
            </a:r>
            <a:r>
              <a:rPr lang="zh-CN" altLang="en-US" sz="1400" dirty="0">
                <a:solidFill>
                  <a:schemeClr val="accent1"/>
                </a:solidFill>
              </a:rPr>
              <a:t>，条件转移等指令，</a:t>
            </a:r>
            <a:endParaRPr lang="en-US" altLang="zh-CN" sz="1400" dirty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altLang="zh-CN" sz="1400" dirty="0">
                <a:solidFill>
                  <a:schemeClr val="accent1"/>
                </a:solidFill>
              </a:rPr>
              <a:t>  </a:t>
            </a:r>
            <a:r>
              <a:rPr lang="zh-CN" altLang="en-US" sz="1400" dirty="0">
                <a:solidFill>
                  <a:schemeClr val="accent1"/>
                </a:solidFill>
              </a:rPr>
              <a:t>不能机械地套用串指令</a:t>
            </a:r>
          </a:p>
        </p:txBody>
      </p:sp>
    </p:spTree>
    <p:extLst>
      <p:ext uri="{BB962C8B-B14F-4D97-AF65-F5344CB8AC3E}">
        <p14:creationId xmlns:p14="http://schemas.microsoft.com/office/powerpoint/2010/main" val="82001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6336630" cy="372603"/>
          </a:xfrm>
        </p:spPr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5.15</a:t>
            </a:r>
            <a:r>
              <a:rPr lang="zh-CN" altLang="en-US" dirty="0"/>
              <a:t>：</a:t>
            </a:r>
            <a:r>
              <a:rPr lang="zh-CN" altLang="en-US" sz="1800" i="0" dirty="0">
                <a:solidFill>
                  <a:schemeClr val="accent2"/>
                </a:solidFill>
              </a:rPr>
              <a:t>在字符串中查找，并删除（由后往前移）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07137"/>
            <a:ext cx="5468112" cy="3749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66140"/>
            <a:ext cx="4608512" cy="487254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06508" y="2836581"/>
            <a:ext cx="3024336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800" dirty="0">
                <a:solidFill>
                  <a:srgbClr val="FF0000"/>
                </a:solidFill>
              </a:rPr>
              <a:t>地址表达式</a:t>
            </a:r>
            <a:endParaRPr lang="en-US" altLang="zh-CN" sz="8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71800" y="1537432"/>
            <a:ext cx="1512168" cy="19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800" dirty="0">
                <a:solidFill>
                  <a:srgbClr val="FF0000"/>
                </a:solidFill>
              </a:rPr>
              <a:t>定义堆栈段</a:t>
            </a:r>
            <a:endParaRPr lang="en-US" altLang="zh-CN" sz="8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43051" y="2393547"/>
            <a:ext cx="1216981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800" dirty="0">
                <a:solidFill>
                  <a:srgbClr val="FF0000"/>
                </a:solidFill>
              </a:rPr>
              <a:t>设计样本数据</a:t>
            </a:r>
            <a:endParaRPr lang="en-US" altLang="zh-CN" sz="800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83968" y="3467423"/>
            <a:ext cx="1296144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800" dirty="0">
                <a:solidFill>
                  <a:srgbClr val="FF0000"/>
                </a:solidFill>
              </a:rPr>
              <a:t>设计代码段</a:t>
            </a:r>
            <a:endParaRPr lang="en-US" altLang="zh-CN" sz="8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11960" y="4157220"/>
            <a:ext cx="3024336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800" dirty="0">
                <a:solidFill>
                  <a:srgbClr val="FF0000"/>
                </a:solidFill>
              </a:rPr>
              <a:t>初始化</a:t>
            </a:r>
            <a:r>
              <a:rPr lang="en-US" altLang="zh-CN" sz="800" dirty="0">
                <a:solidFill>
                  <a:srgbClr val="FF0000"/>
                </a:solidFill>
              </a:rPr>
              <a:t>DS</a:t>
            </a:r>
            <a:r>
              <a:rPr lang="zh-CN" altLang="en-US" sz="800" dirty="0">
                <a:solidFill>
                  <a:srgbClr val="FF0000"/>
                </a:solidFill>
              </a:rPr>
              <a:t>（不用初始化</a:t>
            </a:r>
            <a:r>
              <a:rPr lang="en-US" altLang="zh-CN" sz="800" dirty="0">
                <a:solidFill>
                  <a:srgbClr val="FF0000"/>
                </a:solidFill>
              </a:rPr>
              <a:t>SS</a:t>
            </a:r>
            <a:r>
              <a:rPr lang="zh-CN" altLang="en-US" sz="800" dirty="0">
                <a:solidFill>
                  <a:srgbClr val="FF0000"/>
                </a:solidFill>
              </a:rPr>
              <a:t>）</a:t>
            </a:r>
            <a:endParaRPr lang="en-US" altLang="zh-CN" sz="800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2339752" y="1635920"/>
            <a:ext cx="366756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接连接符 22"/>
          <p:cNvCxnSpPr/>
          <p:nvPr/>
        </p:nvCxnSpPr>
        <p:spPr bwMode="auto">
          <a:xfrm>
            <a:off x="1475656" y="4437112"/>
            <a:ext cx="2592288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4364360" y="4309620"/>
            <a:ext cx="2439888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800" dirty="0">
                <a:solidFill>
                  <a:schemeClr val="accent2"/>
                </a:solidFill>
              </a:rPr>
              <a:t>因为本程序处理的是</a:t>
            </a:r>
            <a:r>
              <a:rPr lang="en-US" altLang="zh-CN" sz="800" dirty="0">
                <a:solidFill>
                  <a:schemeClr val="accent2"/>
                </a:solidFill>
              </a:rPr>
              <a:t>DS</a:t>
            </a:r>
            <a:r>
              <a:rPr lang="zh-CN" altLang="en-US" sz="800" dirty="0">
                <a:solidFill>
                  <a:schemeClr val="accent2"/>
                </a:solidFill>
              </a:rPr>
              <a:t>段内的数据，但用到</a:t>
            </a:r>
            <a:r>
              <a:rPr lang="en-US" altLang="zh-CN" sz="800" dirty="0">
                <a:solidFill>
                  <a:schemeClr val="accent2"/>
                </a:solidFill>
              </a:rPr>
              <a:t>ES</a:t>
            </a:r>
            <a:r>
              <a:rPr lang="zh-CN" altLang="en-US" sz="800" dirty="0">
                <a:solidFill>
                  <a:schemeClr val="accent2"/>
                </a:solidFill>
              </a:rPr>
              <a:t>段</a:t>
            </a:r>
            <a:endParaRPr lang="en-US" altLang="zh-CN" sz="800" dirty="0">
              <a:solidFill>
                <a:schemeClr val="accent2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99961" y="6102297"/>
            <a:ext cx="1432079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800" dirty="0">
                <a:solidFill>
                  <a:schemeClr val="accent2"/>
                </a:solidFill>
              </a:rPr>
              <a:t>此处的</a:t>
            </a:r>
            <a:r>
              <a:rPr lang="en-US" altLang="zh-CN" sz="800" dirty="0">
                <a:solidFill>
                  <a:schemeClr val="accent2"/>
                </a:solidFill>
              </a:rPr>
              <a:t>DI</a:t>
            </a:r>
            <a:r>
              <a:rPr lang="zh-CN" altLang="en-US" sz="800" dirty="0">
                <a:solidFill>
                  <a:schemeClr val="accent2"/>
                </a:solidFill>
              </a:rPr>
              <a:t>默认寻址段是</a:t>
            </a:r>
            <a:r>
              <a:rPr lang="en-US" altLang="zh-CN" sz="800" dirty="0">
                <a:solidFill>
                  <a:schemeClr val="accent2"/>
                </a:solidFill>
              </a:rPr>
              <a:t>DS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219" y="5010947"/>
            <a:ext cx="3913397" cy="75928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87" y="5890989"/>
            <a:ext cx="3649520" cy="38359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 bwMode="auto">
          <a:xfrm>
            <a:off x="5148064" y="4941167"/>
            <a:ext cx="3920552" cy="159841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64287" y="4721918"/>
            <a:ext cx="2439888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800" dirty="0">
                <a:solidFill>
                  <a:schemeClr val="accent2"/>
                </a:solidFill>
              </a:rPr>
              <a:t>不是查找就一定用</a:t>
            </a:r>
            <a:r>
              <a:rPr lang="en-US" altLang="zh-CN" sz="800" dirty="0">
                <a:solidFill>
                  <a:schemeClr val="accent2"/>
                </a:solidFill>
              </a:rPr>
              <a:t>SCASW</a:t>
            </a:r>
          </a:p>
        </p:txBody>
      </p:sp>
    </p:spTree>
    <p:extLst>
      <p:ext uri="{BB962C8B-B14F-4D97-AF65-F5344CB8AC3E}">
        <p14:creationId xmlns:p14="http://schemas.microsoft.com/office/powerpoint/2010/main" val="18885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55650" y="333375"/>
            <a:ext cx="6192614" cy="368300"/>
          </a:xfrm>
        </p:spPr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5.15</a:t>
            </a:r>
            <a:r>
              <a:rPr lang="zh-CN" altLang="en-US" dirty="0"/>
              <a:t>：</a:t>
            </a:r>
            <a:r>
              <a:rPr lang="zh-CN" altLang="en-US" sz="1800" i="0" dirty="0">
                <a:solidFill>
                  <a:schemeClr val="accent2"/>
                </a:solidFill>
              </a:rPr>
              <a:t>在字符串中查找，并删除（由后往前移）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5328592" cy="21198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6016" y="1700808"/>
            <a:ext cx="3960440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找到</a:t>
            </a:r>
            <a:r>
              <a:rPr lang="en-US" altLang="zh-CN" sz="1200" dirty="0">
                <a:solidFill>
                  <a:schemeClr val="accent2"/>
                </a:solidFill>
              </a:rPr>
              <a:t>0Dh,0Ah</a:t>
            </a:r>
            <a:r>
              <a:rPr lang="zh-CN" altLang="en-US" sz="1200" dirty="0">
                <a:solidFill>
                  <a:schemeClr val="accent2"/>
                </a:solidFill>
              </a:rPr>
              <a:t>后，从此处开始，</a:t>
            </a:r>
            <a:r>
              <a:rPr lang="en-US" altLang="zh-CN" sz="1200" dirty="0">
                <a:solidFill>
                  <a:schemeClr val="accent2"/>
                </a:solidFill>
              </a:rPr>
              <a:t>[DI]&lt;-[SI+2]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19872" y="1926319"/>
            <a:ext cx="280831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MOVSB: ES:[DI]&lt;-DS:[SI],SI++,DI++</a:t>
            </a:r>
          </a:p>
          <a:p>
            <a:pPr>
              <a:buNone/>
            </a:pPr>
            <a:r>
              <a:rPr lang="en-US" altLang="zh-CN" sz="1200" dirty="0">
                <a:solidFill>
                  <a:schemeClr val="accent2"/>
                </a:solidFill>
              </a:rPr>
              <a:t>CLD</a:t>
            </a:r>
            <a:r>
              <a:rPr lang="zh-CN" altLang="en-US" sz="1200" dirty="0">
                <a:solidFill>
                  <a:schemeClr val="accent2"/>
                </a:solidFill>
              </a:rPr>
              <a:t>置</a:t>
            </a:r>
            <a:r>
              <a:rPr lang="en-US" altLang="zh-CN" sz="1200" dirty="0">
                <a:solidFill>
                  <a:schemeClr val="accent2"/>
                </a:solidFill>
              </a:rPr>
              <a:t>DF=0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3419872" y="1917087"/>
            <a:ext cx="2736304" cy="43179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58474"/>
            <a:ext cx="4752528" cy="1800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902427"/>
            <a:ext cx="6624736" cy="3371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 bwMode="auto">
          <a:xfrm>
            <a:off x="683568" y="5277801"/>
            <a:ext cx="6408712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719572" y="5411297"/>
            <a:ext cx="396044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为何此处没有设置</a:t>
            </a:r>
            <a:r>
              <a:rPr lang="en-US" altLang="zh-CN" sz="1200" dirty="0">
                <a:solidFill>
                  <a:schemeClr val="accent2"/>
                </a:solidFill>
              </a:rPr>
              <a:t>ES</a:t>
            </a:r>
            <a:r>
              <a:rPr lang="zh-CN" altLang="en-US" sz="1200" dirty="0">
                <a:solidFill>
                  <a:schemeClr val="accent2"/>
                </a:solidFill>
              </a:rPr>
              <a:t>？</a:t>
            </a:r>
            <a:r>
              <a:rPr lang="en-US" altLang="zh-CN" sz="1200" dirty="0">
                <a:solidFill>
                  <a:schemeClr val="accent2"/>
                </a:solidFill>
              </a:rPr>
              <a:t>——</a:t>
            </a:r>
            <a:r>
              <a:rPr lang="zh-CN" altLang="en-US" sz="1200" dirty="0">
                <a:solidFill>
                  <a:schemeClr val="accent2"/>
                </a:solidFill>
              </a:rPr>
              <a:t>程序一开始就设置了。</a:t>
            </a:r>
            <a:endParaRPr lang="en-US" altLang="zh-CN" sz="1200" dirty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accent2"/>
                </a:solidFill>
              </a:rPr>
              <a:t>一开始就设置</a:t>
            </a:r>
            <a:r>
              <a:rPr lang="en-US" altLang="zh-CN" sz="1200" dirty="0">
                <a:solidFill>
                  <a:schemeClr val="accent2"/>
                </a:solidFill>
              </a:rPr>
              <a:t>DF</a:t>
            </a:r>
            <a:r>
              <a:rPr lang="zh-CN" altLang="en-US" sz="1200" dirty="0">
                <a:solidFill>
                  <a:schemeClr val="accent2"/>
                </a:solidFill>
              </a:rPr>
              <a:t>？</a:t>
            </a:r>
            <a:r>
              <a:rPr lang="en-US" altLang="zh-CN" sz="1200" dirty="0">
                <a:solidFill>
                  <a:schemeClr val="accent2"/>
                </a:solidFill>
              </a:rPr>
              <a:t>——</a:t>
            </a:r>
            <a:r>
              <a:rPr lang="zh-CN" altLang="en-US" sz="1200" dirty="0">
                <a:solidFill>
                  <a:schemeClr val="accent2"/>
                </a:solidFill>
              </a:rPr>
              <a:t>不可以，中间有些指令会改掉。</a:t>
            </a:r>
            <a:endParaRPr lang="en-US" altLang="zh-CN" sz="1200" dirty="0">
              <a:solidFill>
                <a:schemeClr val="accent2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2555776" y="1681637"/>
            <a:ext cx="0" cy="3677133"/>
          </a:xfrm>
          <a:prstGeom prst="straightConnector1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 flipV="1">
            <a:off x="2114660" y="2145365"/>
            <a:ext cx="369108" cy="2867811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矩形 19"/>
          <p:cNvSpPr/>
          <p:nvPr/>
        </p:nvSpPr>
        <p:spPr bwMode="auto">
          <a:xfrm>
            <a:off x="1295636" y="980728"/>
            <a:ext cx="1692188" cy="118565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500" tIns="97200" rIns="63500" bIns="61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68338" marR="0" indent="-193675" algn="l" defTabSz="914400" rtl="0" eaLnBrk="0" fontAlgn="base" latinLnBrk="0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1ADC"/>
              </a:buClr>
              <a:buSzPct val="100000"/>
              <a:buFont typeface="Wingdings" pitchFamily="2" charset="2"/>
              <a:buChar char="Ø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114087"/>
      </p:ext>
    </p:extLst>
  </p:cSld>
  <p:clrMapOvr>
    <a:masterClrMapping/>
  </p:clrMapOvr>
</p:sld>
</file>

<file path=ppt/theme/theme1.xml><?xml version="1.0" encoding="utf-8"?>
<a:theme xmlns:a="http://schemas.openxmlformats.org/drawingml/2006/main" name="CS152-SP98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CS152-SP98">
      <a:majorFont>
        <a:latin typeface="楷体_GB2312"/>
        <a:ea typeface="楷体_GB2312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3500" tIns="97200" rIns="63500" bIns="61200" numCol="1" anchor="t" anchorCtr="0" compatLnSpc="1">
        <a:prstTxWarp prst="textNoShape">
          <a:avLst/>
        </a:prstTxWarp>
        <a:spAutoFit/>
      </a:bodyPr>
      <a:lstStyle>
        <a:defPPr marL="668338" marR="0" indent="-193675" algn="l" defTabSz="914400" rtl="0" eaLnBrk="0" fontAlgn="base" latinLnBrk="0" hangingPunct="0">
          <a:lnSpc>
            <a:spcPct val="85000"/>
          </a:lnSpc>
          <a:spcBef>
            <a:spcPct val="40000"/>
          </a:spcBef>
          <a:spcAft>
            <a:spcPct val="0"/>
          </a:spcAft>
          <a:buClr>
            <a:srgbClr val="001ADC"/>
          </a:buClr>
          <a:buSzPct val="100000"/>
          <a:buFont typeface="Wingdings" pitchFamily="2" charset="2"/>
          <a:buChar char="Ø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63500" tIns="97200" rIns="63500" bIns="61200" numCol="1" anchor="t" anchorCtr="0" compatLnSpc="1">
        <a:prstTxWarp prst="textNoShape">
          <a:avLst/>
        </a:prstTxWarp>
        <a:spAutoFit/>
      </a:bodyPr>
      <a:lstStyle>
        <a:defPPr marL="668338" marR="0" indent="-193675" algn="l" defTabSz="914400" rtl="0" eaLnBrk="0" fontAlgn="base" latinLnBrk="0" hangingPunct="0">
          <a:lnSpc>
            <a:spcPct val="85000"/>
          </a:lnSpc>
          <a:spcBef>
            <a:spcPct val="40000"/>
          </a:spcBef>
          <a:spcAft>
            <a:spcPct val="0"/>
          </a:spcAft>
          <a:buClr>
            <a:srgbClr val="001ADC"/>
          </a:buClr>
          <a:buSzPct val="100000"/>
          <a:buFont typeface="Wingdings" pitchFamily="2" charset="2"/>
          <a:buChar char="Ø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CS152-SP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152-SP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152-SP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</TotalTime>
  <Pages>47</Pages>
  <Words>901</Words>
  <Application>Microsoft Office PowerPoint</Application>
  <PresentationFormat>信纸(8.5x11 英寸)</PresentationFormat>
  <Paragraphs>95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黑体</vt:lpstr>
      <vt:lpstr>华文行楷</vt:lpstr>
      <vt:lpstr>楷体_GB2312</vt:lpstr>
      <vt:lpstr>Arial</vt:lpstr>
      <vt:lpstr>Times New Roman</vt:lpstr>
      <vt:lpstr>Wingdings</vt:lpstr>
      <vt:lpstr>CS152-SP98</vt:lpstr>
      <vt:lpstr>X86汇编语言程序设计 ——程序设计2：字符串处理</vt:lpstr>
      <vt:lpstr>第四部分：关键汇编程序设计(第5-6章)</vt:lpstr>
      <vt:lpstr>第5,6章的学习方法</vt:lpstr>
      <vt:lpstr>串操作指令</vt:lpstr>
      <vt:lpstr>串操作指令</vt:lpstr>
      <vt:lpstr>串操作指令应用举例</vt:lpstr>
      <vt:lpstr>串操作指令应用举例</vt:lpstr>
      <vt:lpstr>例题5.15：在字符串中查找，并删除（由后往前移）</vt:lpstr>
      <vt:lpstr>例题5.15：在字符串中查找，并删除（由后往前移）</vt:lpstr>
      <vt:lpstr>例题5.16：在字符串中查找，并插入（由前往后移，会有覆盖问题）</vt:lpstr>
      <vt:lpstr>例题5.16：在字符串中查找，并插入（由前往后移，会有覆盖问题）</vt:lpstr>
      <vt:lpstr>例题6.1：字符串复制:STRCPY(s2,S1)；ASCIIZ串</vt:lpstr>
      <vt:lpstr>例题6.2：字符串比较:STRCMP(s2,S1)；ASCIIZ串</vt:lpstr>
      <vt:lpstr>例题6.3：字符串比较:STRCMP(s2,S1)；ASCIIZ串；使用REPE CMPSB</vt:lpstr>
      <vt:lpstr>例题9.5（第9章）：从键盘读入一个字符串(DOS AH=0Ah/INT 21h</vt:lpstr>
      <vt:lpstr>例题9.5（第9章）：从键盘读入一个字符串(DOS AH=0Ah/INT 21h）</vt:lpstr>
      <vt:lpstr>课后练习（复习提要）</vt:lpstr>
    </vt:vector>
  </TitlesOfParts>
  <Company>BUAA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lxd</dc:creator>
  <cp:lastModifiedBy>Admin</cp:lastModifiedBy>
  <cp:revision>505</cp:revision>
  <cp:lastPrinted>1999-08-22T22:40:57Z</cp:lastPrinted>
  <dcterms:created xsi:type="dcterms:W3CDTF">1997-08-19T16:58:46Z</dcterms:created>
  <dcterms:modified xsi:type="dcterms:W3CDTF">2023-03-25T03:00:59Z</dcterms:modified>
</cp:coreProperties>
</file>